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4" r:id="rId9"/>
    <p:sldId id="275" r:id="rId10"/>
    <p:sldId id="273" r:id="rId11"/>
    <p:sldId id="276" r:id="rId12"/>
    <p:sldId id="277" r:id="rId13"/>
    <p:sldId id="264" r:id="rId14"/>
    <p:sldId id="266" r:id="rId15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E12F"/>
    <a:srgbClr val="FDFFFD"/>
    <a:srgbClr val="FFFF99"/>
    <a:srgbClr val="838604"/>
    <a:srgbClr val="A7F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3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4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D18AD-D053-4847-BD09-0F24D3EB7085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D506A-C0C5-4EFB-B22F-1FD7094FE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609600" y="2133600"/>
            <a:ext cx="7391400" cy="2590800"/>
          </a:xfrm>
        </p:spPr>
        <p:txBody>
          <a:bodyPr>
            <a:normAutofit fontScale="92500"/>
          </a:bodyPr>
          <a:lstStyle/>
          <a:p>
            <a:pPr algn="l"/>
            <a:r>
              <a:rPr lang="en-US" dirty="0" smtClean="0"/>
              <a:t>  </a:t>
            </a:r>
          </a:p>
          <a:p>
            <a:r>
              <a:rPr lang="en-US" sz="2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RAM ADHAR SMARAK-GRAMSEVA </a:t>
            </a:r>
            <a:r>
              <a:rPr lang="en-US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SANSTHAN</a:t>
            </a:r>
          </a:p>
          <a:p>
            <a:endParaRPr lang="en-US" sz="22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In Association with</a:t>
            </a:r>
          </a:p>
          <a:p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   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RAM ADHAR SMARAK-GRAMSEVA SANSTHAN</a:t>
            </a:r>
          </a:p>
          <a:p>
            <a:endParaRPr lang="en-US" sz="24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026" name="Picture 2" descr="C:\Users\aksingh\AppData\Local\Microsoft\Windows\Temporary Internet Files\Content.IE5\HS3UWPPO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2035053" cy="1752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9600" y="838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228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8" name="Picture 4" descr="http://woolblog.files.wordpress.com/2012/04/save-earth.jpg?w=5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800600"/>
            <a:ext cx="1371600" cy="13716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057400" y="62484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Save Earth by Recycling Bio-Waste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2" descr="C:\Users\dell\Desktop\RSGSS\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164" y="597932"/>
            <a:ext cx="2495016" cy="122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ELECTRICITY   GENERATION   FROM  BIO-WASTE</a:t>
            </a:r>
            <a:endParaRPr lang="en-US" sz="2400" dirty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8229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TYPE OF BIO – WASTE AS RAW  MATERIAL</a:t>
            </a:r>
          </a:p>
          <a:p>
            <a:pPr algn="ctr"/>
            <a:endParaRPr lang="en-US" dirty="0" smtClean="0"/>
          </a:p>
          <a:p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COW DUNG</a:t>
            </a:r>
            <a:r>
              <a:rPr lang="en-US" dirty="0" smtClean="0">
                <a:solidFill>
                  <a:srgbClr val="838604"/>
                </a:solidFill>
              </a:rPr>
              <a:t>		                  </a:t>
            </a:r>
            <a:r>
              <a:rPr lang="en-US" b="1" dirty="0" smtClean="0">
                <a:solidFill>
                  <a:srgbClr val="002060"/>
                </a:solidFill>
              </a:rPr>
              <a:t>RURAL AREAS  AND DAIRY INDUSTRY		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POULTRY LITTER			    POULTRY INDUSTRY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VEGETABLE AND FRUIT WASTE         VEGETABLE MANDIS / COLD STORAGE  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                                                        AND AGRO AND FOOD INDUSTRIES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MUNICIPAL SOLID WASTE (MSW)        RURAL AREAS AND URBAN AREAS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36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Bio Waste to Energy Flow Chart</a:t>
            </a:r>
            <a:endParaRPr lang="en-US" sz="36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92D05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7" descr="C:\Users\Public\Pictures\Perfect Gas Generators\Bio Gas\DSCN349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19400"/>
            <a:ext cx="4114800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Oval 11"/>
          <p:cNvSpPr/>
          <p:nvPr/>
        </p:nvSpPr>
        <p:spPr>
          <a:xfrm>
            <a:off x="228600" y="12192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7" name="Right Arrow 16"/>
          <p:cNvSpPr/>
          <p:nvPr/>
        </p:nvSpPr>
        <p:spPr>
          <a:xfrm rot="2700000">
            <a:off x="1639142" y="2526039"/>
            <a:ext cx="874617" cy="472421"/>
          </a:xfrm>
          <a:prstGeom prst="rightArrow">
            <a:avLst>
              <a:gd name="adj1" fmla="val 65385"/>
              <a:gd name="adj2" fmla="val 57692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4267200" y="5181600"/>
            <a:ext cx="6858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667000" y="11430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4724400" y="11430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7086600" y="11430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096000" y="56388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657600" y="56388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295400" y="5638800"/>
            <a:ext cx="1752600" cy="10668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38604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71800" y="1295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Poultry Waste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57200" y="152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Cow Dung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876800" y="12192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Fruit &amp; Vegetable Waste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315200" y="12954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Municipal Bio-Waste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524000" y="5943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Electricity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810000" y="5943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Cooking Gas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400800" y="5867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Organic Manure</a:t>
            </a:r>
            <a:endParaRPr lang="en-US" b="1" dirty="0"/>
          </a:p>
        </p:txBody>
      </p:sp>
      <p:sp>
        <p:nvSpPr>
          <p:cNvPr id="32" name="Right Arrow 31"/>
          <p:cNvSpPr/>
          <p:nvPr/>
        </p:nvSpPr>
        <p:spPr>
          <a:xfrm rot="2700000">
            <a:off x="1483513" y="2461576"/>
            <a:ext cx="1056947" cy="472421"/>
          </a:xfrm>
          <a:prstGeom prst="rightArrow">
            <a:avLst>
              <a:gd name="adj1" fmla="val 65385"/>
              <a:gd name="adj2" fmla="val 57692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ight Arrow 33"/>
          <p:cNvSpPr/>
          <p:nvPr/>
        </p:nvSpPr>
        <p:spPr>
          <a:xfrm rot="18900000" flipH="1">
            <a:off x="6636180" y="2451283"/>
            <a:ext cx="1094229" cy="472421"/>
          </a:xfrm>
          <a:prstGeom prst="rightArrow">
            <a:avLst>
              <a:gd name="adj1" fmla="val 65385"/>
              <a:gd name="adj2" fmla="val 57692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Down Arrow 34"/>
          <p:cNvSpPr/>
          <p:nvPr/>
        </p:nvSpPr>
        <p:spPr>
          <a:xfrm>
            <a:off x="3200400" y="2286000"/>
            <a:ext cx="609600" cy="457200"/>
          </a:xfrm>
          <a:prstGeom prst="downArrow">
            <a:avLst>
              <a:gd name="adj1" fmla="val 56154"/>
              <a:gd name="adj2" fmla="val 5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Down Arrow 36"/>
          <p:cNvSpPr/>
          <p:nvPr/>
        </p:nvSpPr>
        <p:spPr>
          <a:xfrm>
            <a:off x="5257800" y="2286000"/>
            <a:ext cx="609600" cy="457200"/>
          </a:xfrm>
          <a:prstGeom prst="downArrow">
            <a:avLst>
              <a:gd name="adj1" fmla="val 56154"/>
              <a:gd name="adj2" fmla="val 5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 rot="2700000">
            <a:off x="5940893" y="5288290"/>
            <a:ext cx="538816" cy="472421"/>
          </a:xfrm>
          <a:prstGeom prst="rightArrow">
            <a:avLst>
              <a:gd name="adj1" fmla="val 65385"/>
              <a:gd name="adj2" fmla="val 57692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ight Arrow 38"/>
          <p:cNvSpPr/>
          <p:nvPr/>
        </p:nvSpPr>
        <p:spPr>
          <a:xfrm rot="18900000" flipH="1">
            <a:off x="2593613" y="5292668"/>
            <a:ext cx="600996" cy="472421"/>
          </a:xfrm>
          <a:prstGeom prst="rightArrow">
            <a:avLst>
              <a:gd name="adj1" fmla="val 65385"/>
              <a:gd name="adj2" fmla="val 57692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BIO-WASTE IS A  PROVEN SUSTAINABLE POWER  SOLUTIONS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990600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</a:rPr>
              <a:t> More than 250 Bio Gas based Power Plants </a:t>
            </a:r>
          </a:p>
          <a:p>
            <a:pPr>
              <a:buFont typeface="Wingdings" pitchFamily="2" charset="2"/>
              <a:buChar char="v"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</a:rPr>
              <a:t> Generating  60 Mega Watt of Power  Per Day</a:t>
            </a:r>
          </a:p>
          <a:p>
            <a:pPr>
              <a:buFont typeface="Wingdings" pitchFamily="2" charset="2"/>
              <a:buChar char="v"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</a:rPr>
              <a:t> Providing solutions to Industries , Villagers , Farmers, Institutions etc.	</a:t>
            </a:r>
          </a:p>
          <a:p>
            <a:pPr algn="ctr"/>
            <a:endParaRPr lang="en-US" dirty="0" smtClean="0"/>
          </a:p>
          <a:p>
            <a:endParaRPr lang="en-US" dirty="0" smtClean="0"/>
          </a:p>
        </p:txBody>
      </p:sp>
      <p:pic>
        <p:nvPicPr>
          <p:cNvPr id="14338" name="Picture 2" descr="C:\Users\aksingh\Desktop\Weblink\Images\Dairy Farming\20140407_182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3505200"/>
            <a:ext cx="4086225" cy="2514600"/>
          </a:xfrm>
          <a:prstGeom prst="rect">
            <a:avLst/>
          </a:prstGeom>
          <a:noFill/>
        </p:spPr>
      </p:pic>
      <p:pic>
        <p:nvPicPr>
          <p:cNvPr id="14339" name="Picture 3" descr="C:\Users\aksingh\Desktop\Weblink\Images\General\20140408_1039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505200"/>
            <a:ext cx="40640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RURAL DEVELOPMENT DAIRY PROGRAM</a:t>
            </a:r>
            <a:r>
              <a:rPr lang="en-US" dirty="0" smtClean="0">
                <a:solidFill>
                  <a:srgbClr val="C00000"/>
                </a:solidFill>
                <a:latin typeface="Cooper Black" pitchFamily="18" charset="0"/>
              </a:rPr>
              <a:t> </a:t>
            </a:r>
            <a:endParaRPr lang="en-US" dirty="0">
              <a:solidFill>
                <a:srgbClr val="C00000"/>
              </a:solidFill>
              <a:latin typeface="Cooper Black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7391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OWNERSHIP 		 : </a:t>
            </a:r>
            <a:r>
              <a:rPr lang="en-US" b="1" dirty="0" smtClean="0">
                <a:solidFill>
                  <a:srgbClr val="C00000"/>
                </a:solidFill>
              </a:rPr>
              <a:t>VILLAGERS  SELF HELP GROUP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BENEFEIARIES                     : </a:t>
            </a:r>
            <a:r>
              <a:rPr lang="en-US" b="1" dirty="0" smtClean="0">
                <a:solidFill>
                  <a:srgbClr val="C00000"/>
                </a:solidFill>
              </a:rPr>
              <a:t>LOCAL VILLAGERS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OPERATED BY                     : </a:t>
            </a:r>
            <a:r>
              <a:rPr lang="en-US" b="1" dirty="0" smtClean="0">
                <a:solidFill>
                  <a:srgbClr val="C00000"/>
                </a:solidFill>
              </a:rPr>
              <a:t>PRIVATE  BUSINESS PARTNER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SIZE OF DAIRY                    : </a:t>
            </a:r>
            <a:r>
              <a:rPr lang="en-US" b="1" dirty="0" smtClean="0">
                <a:solidFill>
                  <a:srgbClr val="C00000"/>
                </a:solidFill>
              </a:rPr>
              <a:t>300 INDIAN BREED CATTLES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MEMBERS OF DAIRY            : </a:t>
            </a:r>
            <a:r>
              <a:rPr lang="en-US" b="1" dirty="0" smtClean="0">
                <a:solidFill>
                  <a:srgbClr val="C00000"/>
                </a:solidFill>
              </a:rPr>
              <a:t>300  FEMALES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REVENUE SHARING             </a:t>
            </a:r>
            <a:r>
              <a:rPr lang="en-US" dirty="0" smtClean="0">
                <a:solidFill>
                  <a:srgbClr val="C00000"/>
                </a:solidFill>
              </a:rPr>
              <a:t>:  </a:t>
            </a:r>
            <a:r>
              <a:rPr lang="en-US" b="1" dirty="0" smtClean="0">
                <a:solidFill>
                  <a:srgbClr val="C00000"/>
                </a:solidFill>
              </a:rPr>
              <a:t>PRIVATE OPERATOR  &amp;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                                           300 BPL MEMBERS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PROJECT VIABILITY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8077200" cy="452431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000" b="1" dirty="0" smtClean="0">
                <a:solidFill>
                  <a:srgbClr val="C00000"/>
                </a:solidFill>
                <a:latin typeface="Algerian" pitchFamily="82" charset="0"/>
              </a:rPr>
              <a:t>PRODUCT 1 </a:t>
            </a:r>
            <a:r>
              <a:rPr lang="en-US" sz="2000" dirty="0" smtClean="0">
                <a:solidFill>
                  <a:srgbClr val="C00000"/>
                </a:solidFill>
                <a:latin typeface="Algerian" pitchFamily="82" charset="0"/>
              </a:rPr>
              <a:t>. COW MILK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TOTAL MILK PER DAY                                               :  3600 LTRS.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MARKET SELLING PRICE PER LTR                              : Rs. 35 Per LTR.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COW FEED AND OTHER EXPENSES PER LTR                : Rs. 15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PROFIT FROM 3600 LTRS OF PER DAY PRODUCTION    : Rs. 72,000 Per Day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MONTHLY  INCOME  OF DAIRY</a:t>
            </a:r>
            <a:r>
              <a:rPr lang="en-US" dirty="0" smtClean="0">
                <a:solidFill>
                  <a:srgbClr val="002060"/>
                </a:solidFill>
              </a:rPr>
              <a:t>                                  : </a:t>
            </a:r>
            <a:r>
              <a:rPr lang="en-US" b="1" dirty="0" smtClean="0">
                <a:solidFill>
                  <a:srgbClr val="002060"/>
                </a:solidFill>
              </a:rPr>
              <a:t>Rs. 21,60,000</a:t>
            </a:r>
            <a:r>
              <a:rPr lang="en-US" dirty="0" smtClean="0">
                <a:solidFill>
                  <a:srgbClr val="002060"/>
                </a:solidFill>
              </a:rPr>
              <a:t>/-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PROJECT </a:t>
            </a:r>
            <a:r>
              <a:rPr lang="en-US" dirty="0" smtClean="0"/>
              <a:t> 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VIABILITY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371600"/>
            <a:ext cx="8686800" cy="48320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000" dirty="0" smtClean="0">
                <a:solidFill>
                  <a:srgbClr val="C00000"/>
                </a:solidFill>
                <a:latin typeface="Algerian" pitchFamily="82" charset="0"/>
              </a:rPr>
              <a:t>PRODUCT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Algerian" pitchFamily="82" charset="0"/>
              </a:rPr>
              <a:t>2.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>
                <a:solidFill>
                  <a:srgbClr val="C00000"/>
                </a:solidFill>
                <a:latin typeface="Algerian" pitchFamily="82" charset="0"/>
              </a:rPr>
              <a:t>ELECTRICITY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Algerian" pitchFamily="82" charset="0"/>
              </a:rPr>
              <a:t>GENERATION  FROM COW DUNG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TOTAL  COW DUNG AVAILABLE  PER  DAY  @ 12 kg per cow :  3600 KG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BIOGAS GENERATION PER DAY @ 15 kg per m</a:t>
            </a:r>
            <a:r>
              <a:rPr lang="en-US" b="1" baseline="30000" dirty="0" smtClean="0">
                <a:solidFill>
                  <a:srgbClr val="002060"/>
                </a:solidFill>
              </a:rPr>
              <a:t>3                           </a:t>
            </a:r>
            <a:r>
              <a:rPr lang="en-US" b="1" dirty="0" smtClean="0">
                <a:solidFill>
                  <a:srgbClr val="002060"/>
                </a:solidFill>
              </a:rPr>
              <a:t> : 240 m</a:t>
            </a:r>
            <a:r>
              <a:rPr lang="en-US" b="1" baseline="30000" dirty="0" smtClean="0">
                <a:solidFill>
                  <a:srgbClr val="002060"/>
                </a:solidFill>
              </a:rPr>
              <a:t>3</a:t>
            </a:r>
            <a:r>
              <a:rPr lang="en-US" b="1" dirty="0" smtClean="0">
                <a:solidFill>
                  <a:srgbClr val="002060"/>
                </a:solidFill>
              </a:rPr>
              <a:t> Per day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ELECTRICITY GENERATION @ 2 Kw Per m</a:t>
            </a:r>
            <a:r>
              <a:rPr lang="en-US" b="1" baseline="30000" dirty="0" smtClean="0">
                <a:solidFill>
                  <a:srgbClr val="002060"/>
                </a:solidFill>
              </a:rPr>
              <a:t>3</a:t>
            </a:r>
            <a:r>
              <a:rPr lang="en-US" b="1" dirty="0" smtClean="0">
                <a:solidFill>
                  <a:srgbClr val="002060"/>
                </a:solidFill>
              </a:rPr>
              <a:t> :                      : 480 Kw Per Day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20 Kw Bio Electricity Generation for 24 hrs 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REVENUE BY SELLING 20 Kw  ELECTRICITY  TO  HOUSEHOLD VILLAGERS  @ Rs 3 Per Unit = Rs 10,800 per month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OTHER SAVINGS /BENEFITS : 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8 hours of  free electricity to run the dairy operations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10 hours of lighting to the village common streets  from 7 pm to 5 am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PROJECT</a:t>
            </a:r>
            <a:r>
              <a:rPr lang="en-US" dirty="0" smtClean="0"/>
              <a:t> 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VIABILITY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219200"/>
            <a:ext cx="8077200" cy="507831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PRODUCT 3</a:t>
            </a:r>
            <a:r>
              <a:rPr lang="en-US" dirty="0" smtClean="0">
                <a:solidFill>
                  <a:srgbClr val="FF0000"/>
                </a:solidFill>
              </a:rPr>
              <a:t>. ORGANIC MANURE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 SLURRY OUTPUT FROM  BIOGAS DIGESTER  PER DAY :  2880 Kg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 ORGANIC MANURE AFTER VERMI COMPOST PROCESS  PER DAY :  2304 Kg 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MARKET SELLING PRICE PER  Kg  @ Rs 5 PER DAY : Rs 11520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 EXPENSES PER Kg @ Rs 2 PER DAY : Rs 4608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NET REVENUE  PER DAY : Rs 6912  ( PER MONTH = Rs 2,07,360)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OTHER SAVINGS /BENEFITS : 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Healthy Organic Food 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Saving of fertilizers and maintaining Land Fertility for long term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PROJECT </a:t>
            </a:r>
            <a:r>
              <a:rPr lang="en-US" dirty="0" smtClean="0"/>
              <a:t> 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VIABILITY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19200"/>
            <a:ext cx="77724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           TOTAL REVENUE  –  RURAL DAIRY DEVELOPMENT PROGRAM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1981200"/>
            <a:ext cx="7772400" cy="28623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PRODUCT 1 : SELLING OF COWMILK	  :          Rs 21,60,000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PRODUCT 2 : SELLING   OF ELECTRICITY        :          Rs 10,800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PRODUCT 3 : ORGANIC MANURE		  :	 Rs 2,07,260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TOTAL REVENUE	( Per Month ) 		 :             Rs 23,78,060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5181600"/>
            <a:ext cx="746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SHARE OF BUSINESS PARTNER ( 30 %)   :  Rs 7,13,418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 SHARE OF FARMERS (70%)	        :  Rs 16,64,642 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 PROFIT SHARING PER  MEMBER             :  Rs 5,549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73152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COST OF SETTING UP ONE DAIRY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143000"/>
            <a:ext cx="8229600" cy="53553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rgbClr val="6AE12F"/>
                </a:solidFill>
              </a:rPr>
              <a:t>COST OF LAND  (3 -5 ACRES non fertile land)           :  Rs.  40 Lac  </a:t>
            </a:r>
          </a:p>
          <a:p>
            <a:endParaRPr lang="en-US" b="1" dirty="0" smtClean="0">
              <a:solidFill>
                <a:srgbClr val="6AE12F"/>
              </a:solidFill>
            </a:endParaRPr>
          </a:p>
          <a:p>
            <a:r>
              <a:rPr lang="en-US" b="1" dirty="0" smtClean="0">
                <a:solidFill>
                  <a:srgbClr val="6AE12F"/>
                </a:solidFill>
              </a:rPr>
              <a:t>CONSTRUCTION EQUIPMENTS                                   : Rs   180 Lac</a:t>
            </a:r>
          </a:p>
          <a:p>
            <a:endParaRPr lang="en-US" b="1" dirty="0" smtClean="0">
              <a:solidFill>
                <a:srgbClr val="6AE12F"/>
              </a:solidFill>
            </a:endParaRPr>
          </a:p>
          <a:p>
            <a:r>
              <a:rPr lang="en-US" b="1" dirty="0" smtClean="0">
                <a:solidFill>
                  <a:srgbClr val="6AE12F"/>
                </a:solidFill>
              </a:rPr>
              <a:t>BIOGAS POWER GENERATION PLANT                         : Rs   40 Lac</a:t>
            </a:r>
          </a:p>
          <a:p>
            <a:endParaRPr lang="en-US" b="1" dirty="0" smtClean="0">
              <a:solidFill>
                <a:srgbClr val="6AE12F"/>
              </a:solidFill>
            </a:endParaRPr>
          </a:p>
          <a:p>
            <a:r>
              <a:rPr lang="en-US" b="1" dirty="0" smtClean="0">
                <a:solidFill>
                  <a:srgbClr val="6AE12F"/>
                </a:solidFill>
              </a:rPr>
              <a:t>DAIRY OPERATING / RESERVE FUND		: Rs   20 Lac</a:t>
            </a:r>
          </a:p>
          <a:p>
            <a:r>
              <a:rPr lang="en-US" b="1" dirty="0" smtClean="0">
                <a:solidFill>
                  <a:srgbClr val="6AE12F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6AE12F"/>
                </a:solidFill>
              </a:rPr>
              <a:t>COST OF 300 CATTLES @ 40,000 PER CATTLE          : Rs   120 Lac </a:t>
            </a:r>
          </a:p>
          <a:p>
            <a:endParaRPr lang="en-US" b="1" dirty="0" smtClean="0">
              <a:solidFill>
                <a:srgbClr val="6AE12F"/>
              </a:solidFill>
            </a:endParaRPr>
          </a:p>
          <a:p>
            <a:endParaRPr lang="en-US" b="1" dirty="0" smtClean="0">
              <a:solidFill>
                <a:srgbClr val="6AE12F"/>
              </a:solidFill>
            </a:endParaRPr>
          </a:p>
          <a:p>
            <a:r>
              <a:rPr lang="en-US" b="1" dirty="0" smtClean="0">
                <a:solidFill>
                  <a:srgbClr val="6AE12F"/>
                </a:solidFill>
              </a:rPr>
              <a:t>TOTAL COST				            :  Rs 400 Lac ( 4 Cr.)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3600" y="5410200"/>
            <a:ext cx="4234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RETRUN ON INVESTMENT  = 17 MONTHS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</a:t>
            </a:r>
            <a:r>
              <a:rPr lang="en-US" sz="3200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Cooper Black" pitchFamily="18" charset="0"/>
              </a:rPr>
              <a:t>BENEFITS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458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/>
              <a:t>1</a:t>
            </a:r>
            <a:r>
              <a:rPr lang="en-US" b="1" dirty="0" smtClean="0"/>
              <a:t>. Livelihood Generation.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2. Improving  breed of  Indian cows and promoting the same as the milk is more healthier and  disease free in comparison to ‘HF’  and ‘Jersey’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3. Saving  cows  from going to  the slaughter houses.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4. Production of Organic  Manure and  Easy availability  of low cost manure.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5. Decentralized  Power Generation for Lighting of  Village households.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6. Employment Creation  At  Village Level.</a:t>
            </a:r>
          </a:p>
          <a:p>
            <a:pPr marL="342900" indent="-342900">
              <a:buAutoNum type="arabicPeriod" startAt="2"/>
            </a:pPr>
            <a:endParaRPr lang="en-US" b="1" dirty="0" smtClean="0"/>
          </a:p>
          <a:p>
            <a:pPr marL="342900" indent="-342900"/>
            <a:r>
              <a:rPr lang="en-US" b="1" dirty="0" smtClean="0"/>
              <a:t>7. Savings on Chemical fertilizer / Subsidy – Benefit going to fertilizer Co.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8. Healthy Vegetable and crop  production .</a:t>
            </a:r>
          </a:p>
          <a:p>
            <a:pPr marL="342900" indent="-342900">
              <a:buAutoNum type="arabicPeriod" startAt="2"/>
            </a:pPr>
            <a:endParaRPr lang="en-US" b="1" dirty="0" smtClean="0"/>
          </a:p>
          <a:p>
            <a:pPr marL="342900" indent="-342900"/>
            <a:r>
              <a:rPr lang="en-US" b="1" dirty="0" smtClean="0"/>
              <a:t>9. Sustainable Socio-Economic Development  </a:t>
            </a:r>
            <a:r>
              <a:rPr lang="en-US" b="1" i="1" dirty="0" smtClean="0"/>
              <a:t>in </a:t>
            </a:r>
            <a:r>
              <a:rPr lang="en-US" b="1" dirty="0" smtClean="0"/>
              <a:t>Rural</a:t>
            </a:r>
            <a:r>
              <a:rPr lang="en-US" b="1" i="1" dirty="0" smtClean="0"/>
              <a:t> Areas</a:t>
            </a:r>
            <a:r>
              <a:rPr lang="en-US" b="1" dirty="0" smtClean="0"/>
              <a:t>.</a:t>
            </a:r>
          </a:p>
          <a:p>
            <a:pPr marL="342900" indent="-342900">
              <a:buAutoNum type="arabicPeriod" startAt="2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4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200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Cooper Black" pitchFamily="18" charset="0"/>
              </a:rPr>
              <a:t>BENEFITS</a:t>
            </a:r>
            <a:r>
              <a:rPr lang="en-US" dirty="0" smtClean="0"/>
              <a:t>  </a:t>
            </a:r>
            <a:r>
              <a:rPr lang="en-US" sz="3200" dirty="0" err="1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Cooper Black" pitchFamily="18" charset="0"/>
              </a:rPr>
              <a:t>Contd</a:t>
            </a:r>
            <a:r>
              <a:rPr lang="en-US" sz="3200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Cooper Black" pitchFamily="18" charset="0"/>
              </a:rPr>
              <a:t>……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b="1" dirty="0" smtClean="0"/>
              <a:t>10. Growth in Milk Production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11. Increase in Commercial Activities in  Rural Areas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12.Providing and promoting  ‘Ox’ for cultivation  of farmland as the same would save them going to slaughter houses and save the diesel used for running tractors.</a:t>
            </a:r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13. Electrification of Village.</a:t>
            </a:r>
          </a:p>
          <a:p>
            <a:pPr marL="342900" indent="-342900"/>
            <a:endParaRPr lang="en-US" dirty="0"/>
          </a:p>
        </p:txBody>
      </p:sp>
      <p:pic>
        <p:nvPicPr>
          <p:cNvPr id="30722" name="Picture 2" descr="F:\Company\website\website photographs\Biogas\Biogas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886200"/>
            <a:ext cx="4800600" cy="27432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>
                  <a:solidFill>
                    <a:srgbClr val="838604"/>
                  </a:solidFill>
                </a:ln>
                <a:solidFill>
                  <a:srgbClr val="FF0000"/>
                </a:solidFill>
              </a:rPr>
              <a:t>Electricity Generation Power Projects undertaken on different Bio-Wastes</a:t>
            </a:r>
            <a:endParaRPr lang="en-US" sz="2400" b="1" dirty="0">
              <a:ln>
                <a:solidFill>
                  <a:srgbClr val="838604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371600"/>
            <a:ext cx="85344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0541" cmpd="sng">
                  <a:solidFill>
                    <a:srgbClr val="6AE12F"/>
                  </a:solidFill>
                  <a:prstDash val="solid"/>
                </a:ln>
                <a:solidFill>
                  <a:schemeClr val="tx2"/>
                </a:solidFill>
              </a:rPr>
              <a:t>Cow Dung</a:t>
            </a:r>
            <a:endParaRPr lang="en-US" sz="1400" b="1" dirty="0" smtClean="0">
              <a:ln w="10541" cmpd="sng">
                <a:solidFill>
                  <a:srgbClr val="6AE12F"/>
                </a:solidFill>
                <a:prstDash val="solid"/>
              </a:ln>
              <a:solidFill>
                <a:schemeClr val="tx2"/>
              </a:solidFill>
            </a:endParaRPr>
          </a:p>
          <a:p>
            <a:r>
              <a:rPr lang="en-US" sz="1400" b="1" dirty="0" smtClean="0">
                <a:latin typeface="Arial Black" pitchFamily="34" charset="0"/>
              </a:rPr>
              <a:t>Dairy </a:t>
            </a:r>
            <a:r>
              <a:rPr lang="en-US" sz="1400" b="1" dirty="0">
                <a:latin typeface="Arial Black" pitchFamily="34" charset="0"/>
              </a:rPr>
              <a:t>Farmers, </a:t>
            </a:r>
            <a:r>
              <a:rPr lang="en-US" sz="1400" b="1" dirty="0" smtClean="0">
                <a:latin typeface="Arial Black" pitchFamily="34" charset="0"/>
              </a:rPr>
              <a:t>Gowshalas (cow shelters), </a:t>
            </a:r>
            <a:r>
              <a:rPr lang="en-US" sz="1400" b="1" dirty="0">
                <a:latin typeface="Arial Black" pitchFamily="34" charset="0"/>
              </a:rPr>
              <a:t>Village </a:t>
            </a:r>
            <a:r>
              <a:rPr lang="en-US" sz="1400" b="1" dirty="0" smtClean="0">
                <a:latin typeface="Arial Black" pitchFamily="34" charset="0"/>
              </a:rPr>
              <a:t>Panchayats</a:t>
            </a:r>
            <a:r>
              <a:rPr lang="en-US" sz="1400" b="1" dirty="0">
                <a:latin typeface="Arial Black" pitchFamily="34" charset="0"/>
              </a:rPr>
              <a:t>, Milk Cooperatives, Veteran Hospitals, Municipal Corporation Cattle </a:t>
            </a:r>
            <a:r>
              <a:rPr lang="en-US" sz="1400" b="1" dirty="0" smtClean="0">
                <a:latin typeface="Arial Black" pitchFamily="34" charset="0"/>
              </a:rPr>
              <a:t>Shelters, </a:t>
            </a:r>
            <a:r>
              <a:rPr lang="en-US" sz="1400" b="1" dirty="0">
                <a:latin typeface="Arial Black" pitchFamily="34" charset="0"/>
              </a:rPr>
              <a:t>Agriculture Universities and Dairy Institutions</a:t>
            </a:r>
            <a:endParaRPr lang="en-US" sz="1400" b="1" dirty="0" smtClean="0">
              <a:latin typeface="Arial Black" pitchFamily="34" charset="0"/>
            </a:endParaRPr>
          </a:p>
          <a:p>
            <a:endParaRPr lang="en-US" dirty="0" smtClean="0"/>
          </a:p>
          <a:p>
            <a:r>
              <a:rPr lang="en-US" b="1" dirty="0" smtClean="0">
                <a:ln w="10541" cmpd="sng">
                  <a:solidFill>
                    <a:srgbClr val="6AE12F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Poultry Waste</a:t>
            </a:r>
            <a:endParaRPr lang="en-US" sz="1600" b="1" dirty="0" smtClean="0">
              <a:ln w="10541" cmpd="sng">
                <a:solidFill>
                  <a:srgbClr val="6AE12F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400" b="1" dirty="0" smtClean="0">
                <a:latin typeface="Arial Black" pitchFamily="34" charset="0"/>
              </a:rPr>
              <a:t>Poultry </a:t>
            </a:r>
            <a:r>
              <a:rPr lang="en-US" sz="1400" b="1" dirty="0">
                <a:latin typeface="Arial Black" pitchFamily="34" charset="0"/>
              </a:rPr>
              <a:t>Farmers: </a:t>
            </a:r>
            <a:r>
              <a:rPr lang="en-US" sz="1400" b="1" dirty="0" smtClean="0">
                <a:latin typeface="Arial Black" pitchFamily="34" charset="0"/>
              </a:rPr>
              <a:t>Layer Farms, Hatchery Farms &amp; </a:t>
            </a:r>
            <a:r>
              <a:rPr lang="en-US" sz="1400" b="1" dirty="0">
                <a:latin typeface="Arial Black" pitchFamily="34" charset="0"/>
              </a:rPr>
              <a:t>Broiler </a:t>
            </a:r>
            <a:r>
              <a:rPr lang="en-US" sz="1400" b="1" dirty="0" smtClean="0">
                <a:latin typeface="Arial Black" pitchFamily="34" charset="0"/>
              </a:rPr>
              <a:t>Farms</a:t>
            </a:r>
            <a:r>
              <a:rPr lang="en-US" sz="1600" b="1" dirty="0" smtClean="0"/>
              <a:t> </a:t>
            </a:r>
            <a:endParaRPr lang="en-US" sz="1600" b="1" dirty="0"/>
          </a:p>
          <a:p>
            <a:endParaRPr lang="en-US" dirty="0" smtClean="0"/>
          </a:p>
          <a:p>
            <a:r>
              <a:rPr lang="en-US" b="1" dirty="0" smtClean="0">
                <a:ln w="10541" cmpd="sng">
                  <a:solidFill>
                    <a:srgbClr val="6AE12F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Vegetable, Fruit &amp; Kitchen Waste</a:t>
            </a:r>
            <a:endParaRPr lang="en-US" dirty="0" smtClean="0">
              <a:ln w="10541" cmpd="sng">
                <a:solidFill>
                  <a:srgbClr val="6AE12F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400" dirty="0" smtClean="0">
                <a:latin typeface="Arial Black" pitchFamily="34" charset="0"/>
              </a:rPr>
              <a:t>Vegetable Markets, Agro and Food based </a:t>
            </a:r>
            <a:r>
              <a:rPr lang="en-US" sz="1400" dirty="0">
                <a:latin typeface="Arial Black" pitchFamily="34" charset="0"/>
              </a:rPr>
              <a:t>companies, </a:t>
            </a:r>
            <a:r>
              <a:rPr lang="en-US" sz="1400" dirty="0" smtClean="0">
                <a:latin typeface="Arial Black" pitchFamily="34" charset="0"/>
              </a:rPr>
              <a:t>Hostels</a:t>
            </a:r>
            <a:r>
              <a:rPr lang="en-US" sz="1400" dirty="0">
                <a:latin typeface="Arial Black" pitchFamily="34" charset="0"/>
              </a:rPr>
              <a:t>, </a:t>
            </a:r>
            <a:r>
              <a:rPr lang="en-US" sz="1400" dirty="0" smtClean="0">
                <a:latin typeface="Arial Black" pitchFamily="34" charset="0"/>
              </a:rPr>
              <a:t>Hotels</a:t>
            </a:r>
            <a:r>
              <a:rPr lang="en-US" sz="1400" dirty="0">
                <a:latin typeface="Arial Black" pitchFamily="34" charset="0"/>
              </a:rPr>
              <a:t>, </a:t>
            </a:r>
            <a:r>
              <a:rPr lang="en-US" sz="1400" dirty="0" smtClean="0">
                <a:latin typeface="Arial Black" pitchFamily="34" charset="0"/>
              </a:rPr>
              <a:t>Restaurants</a:t>
            </a:r>
            <a:r>
              <a:rPr lang="en-US" sz="1400" dirty="0">
                <a:latin typeface="Arial Black" pitchFamily="34" charset="0"/>
              </a:rPr>
              <a:t>, </a:t>
            </a:r>
            <a:r>
              <a:rPr lang="en-US" sz="1400" dirty="0" smtClean="0">
                <a:latin typeface="Arial Black" pitchFamily="34" charset="0"/>
              </a:rPr>
              <a:t>Canteens, Hospitals, Housing societies, Institutions, Waste </a:t>
            </a:r>
            <a:r>
              <a:rPr lang="en-US" sz="1400" dirty="0">
                <a:latin typeface="Arial Black" pitchFamily="34" charset="0"/>
              </a:rPr>
              <a:t>dumping </a:t>
            </a:r>
            <a:r>
              <a:rPr lang="en-US" sz="1400" dirty="0" smtClean="0">
                <a:latin typeface="Arial Black" pitchFamily="34" charset="0"/>
              </a:rPr>
              <a:t>fields </a:t>
            </a:r>
            <a:r>
              <a:rPr lang="en-US" sz="1400" dirty="0">
                <a:latin typeface="Arial Black" pitchFamily="34" charset="0"/>
              </a:rPr>
              <a:t>etc.</a:t>
            </a:r>
          </a:p>
          <a:p>
            <a:endParaRPr lang="en-US" dirty="0" smtClean="0"/>
          </a:p>
          <a:p>
            <a:r>
              <a:rPr lang="en-US" b="1" dirty="0" smtClean="0">
                <a:ln w="10541" cmpd="sng">
                  <a:solidFill>
                    <a:srgbClr val="6AE12F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Algae</a:t>
            </a:r>
            <a:endParaRPr lang="en-US" dirty="0" smtClean="0">
              <a:ln w="10541" cmpd="sng">
                <a:solidFill>
                  <a:srgbClr val="6AE12F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400" dirty="0" smtClean="0">
                <a:latin typeface="Arial Black" pitchFamily="34" charset="0"/>
              </a:rPr>
              <a:t> Fish Pond owners, Municipal Corporation, Government Agencies, Fish hatcheries </a:t>
            </a:r>
          </a:p>
          <a:p>
            <a:endParaRPr lang="en-US" dirty="0" smtClean="0"/>
          </a:p>
          <a:p>
            <a:r>
              <a:rPr lang="en-US" b="1" dirty="0" smtClean="0">
                <a:ln w="10541" cmpd="sng">
                  <a:solidFill>
                    <a:srgbClr val="6AE12F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Rice Husk (Producer Gas)</a:t>
            </a:r>
            <a:endParaRPr lang="en-US" dirty="0" smtClean="0">
              <a:ln w="10541" cmpd="sng">
                <a:solidFill>
                  <a:srgbClr val="6AE12F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400" dirty="0" smtClean="0"/>
              <a:t> </a:t>
            </a:r>
            <a:r>
              <a:rPr lang="en-US" sz="1400" dirty="0" smtClean="0">
                <a:latin typeface="Arial Black" pitchFamily="34" charset="0"/>
              </a:rPr>
              <a:t>Rice Mills, Village Panchayats, Village Farmers, Industries etc.</a:t>
            </a:r>
            <a:endParaRPr lang="en-US" sz="1400" dirty="0">
              <a:latin typeface="Arial Black" pitchFamily="34" charset="0"/>
            </a:endParaRPr>
          </a:p>
          <a:p>
            <a:endParaRPr lang="en-US" dirty="0" smtClean="0"/>
          </a:p>
          <a:p>
            <a:r>
              <a:rPr lang="en-US" b="1" dirty="0" smtClean="0">
                <a:ln w="10541" cmpd="sng">
                  <a:solidFill>
                    <a:srgbClr val="6AE12F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Wood Briquette ( Producer Gas)</a:t>
            </a:r>
            <a:endParaRPr lang="en-US" sz="1400" dirty="0" smtClean="0">
              <a:ln w="10541" cmpd="sng">
                <a:solidFill>
                  <a:srgbClr val="6AE12F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400" dirty="0" smtClean="0">
                <a:latin typeface="Arial Black" pitchFamily="34" charset="0"/>
              </a:rPr>
              <a:t>Furniture Manufacturers, Paper Mills, Other Wood based Industries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 Small change in mind set can make a Big Difference……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525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THANKS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</TotalTime>
  <Words>751</Words>
  <Application>Microsoft Office PowerPoint</Application>
  <PresentationFormat>On-screen Show (4:3)</PresentationFormat>
  <Paragraphs>193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 Bio Waste to Energy Flow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aksingh</dc:creator>
  <cp:lastModifiedBy>Arun</cp:lastModifiedBy>
  <cp:revision>179</cp:revision>
  <dcterms:created xsi:type="dcterms:W3CDTF">2014-06-09T11:52:47Z</dcterms:created>
  <dcterms:modified xsi:type="dcterms:W3CDTF">2020-04-07T18:54:44Z</dcterms:modified>
</cp:coreProperties>
</file>